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DFDFD"/>
    <a:srgbClr val="222222"/>
    <a:srgbClr val="00C7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0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48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126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09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40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6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834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81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477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718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348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552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AD97-3BC7-40E6-B340-BB9CC27D000E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3E4FC-36B6-41F4-A380-76434D7DA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89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55694" y="1828802"/>
            <a:ext cx="85612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800" b="1" dirty="0" smtClean="0">
                <a:latin typeface="+mj-ea"/>
                <a:ea typeface="+mj-ea"/>
              </a:rPr>
              <a:t>실시간 온라인 수업</a:t>
            </a:r>
            <a:r>
              <a:rPr lang="en-US" altLang="ko-KR" sz="2800" b="1" dirty="0" smtClean="0">
                <a:latin typeface="+mj-ea"/>
                <a:ea typeface="+mj-ea"/>
              </a:rPr>
              <a:t>(ZOOM) </a:t>
            </a:r>
            <a:r>
              <a:rPr lang="ko-KR" altLang="en-US" sz="2800" b="1" dirty="0" smtClean="0">
                <a:latin typeface="+mj-ea"/>
                <a:ea typeface="+mj-ea"/>
              </a:rPr>
              <a:t>사용 </a:t>
            </a:r>
            <a:r>
              <a:rPr lang="ko-KR" altLang="en-US" sz="2800" b="1" dirty="0" err="1" smtClean="0">
                <a:latin typeface="+mj-ea"/>
                <a:ea typeface="+mj-ea"/>
              </a:rPr>
              <a:t>메뉴얼</a:t>
            </a:r>
            <a:r>
              <a:rPr lang="en-US" altLang="ko-KR" sz="2800" b="1" dirty="0" smtClean="0"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latin typeface="+mj-ea"/>
                <a:ea typeface="+mj-ea"/>
              </a:rPr>
              <a:t>학생용</a:t>
            </a:r>
            <a:r>
              <a:rPr lang="en-US" altLang="ko-KR" sz="2800" b="1" dirty="0" smtClean="0">
                <a:latin typeface="+mj-ea"/>
                <a:ea typeface="+mj-ea"/>
              </a:rPr>
              <a:t>)</a:t>
            </a:r>
          </a:p>
          <a:p>
            <a:pPr algn="ctr">
              <a:lnSpc>
                <a:spcPct val="200000"/>
              </a:lnSpc>
            </a:pPr>
            <a:r>
              <a:rPr lang="en-US" sz="2800" b="1" dirty="0" smtClean="0">
                <a:latin typeface="+mj-ea"/>
                <a:ea typeface="+mj-ea"/>
              </a:rPr>
              <a:t>(ZOOM System </a:t>
            </a:r>
            <a:r>
              <a:rPr lang="ko-KR" altLang="en-US" sz="2800" b="1" dirty="0" smtClean="0">
                <a:latin typeface="+mj-ea"/>
                <a:ea typeface="+mj-ea"/>
              </a:rPr>
              <a:t>기반</a:t>
            </a:r>
            <a:r>
              <a:rPr lang="en-US" altLang="ko-KR" sz="2800" b="1" dirty="0" smtClean="0">
                <a:latin typeface="+mj-ea"/>
                <a:ea typeface="+mj-ea"/>
              </a:rPr>
              <a:t>, E-MAIL </a:t>
            </a:r>
            <a:r>
              <a:rPr lang="ko-KR" altLang="en-US" sz="2800" b="1" dirty="0" smtClean="0">
                <a:latin typeface="+mj-ea"/>
                <a:ea typeface="+mj-ea"/>
              </a:rPr>
              <a:t>연동</a:t>
            </a:r>
            <a:r>
              <a:rPr lang="en-US" altLang="ko-KR" sz="2800" b="1" dirty="0" smtClean="0">
                <a:latin typeface="+mj-ea"/>
                <a:ea typeface="+mj-ea"/>
              </a:rPr>
              <a:t>)</a:t>
            </a:r>
            <a:endParaRPr lang="en-US" sz="2800" b="1" dirty="0">
              <a:latin typeface="+mj-ea"/>
              <a:ea typeface="+mj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4420108" y="4461001"/>
            <a:ext cx="3432466" cy="876422"/>
            <a:chOff x="3488287" y="4452036"/>
            <a:chExt cx="3432466" cy="876422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8287" y="4452036"/>
              <a:ext cx="1486107" cy="87642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074024" y="4660756"/>
              <a:ext cx="184672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accent5">
                      <a:lumMod val="50000"/>
                    </a:schemeClr>
                  </a:solidFill>
                </a:rPr>
                <a:t>우 송 어 학 센 터</a:t>
              </a:r>
              <a:endParaRPr lang="en-US" b="1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687286" y="1597969"/>
            <a:ext cx="1589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[PC</a:t>
            </a:r>
            <a:r>
              <a:rPr lang="ko-KR" altLang="en-US" sz="2400" b="1" dirty="0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용</a:t>
            </a:r>
            <a:r>
              <a:rPr lang="en-US" altLang="ko-KR" sz="2400" b="1" dirty="0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]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114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129553" y="304802"/>
            <a:ext cx="8561294" cy="819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800" dirty="0" smtClean="0">
                <a:latin typeface="+mj-ea"/>
                <a:ea typeface="+mj-ea"/>
              </a:rPr>
              <a:t>실시간 온라인 수업 참여하기 전</a:t>
            </a:r>
            <a:r>
              <a:rPr lang="en-US" altLang="ko-KR" sz="2800" dirty="0" smtClean="0">
                <a:latin typeface="+mj-ea"/>
                <a:ea typeface="+mj-ea"/>
              </a:rPr>
              <a:t>..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1318" y="1371601"/>
            <a:ext cx="15429766" cy="62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81318" y="2248040"/>
            <a:ext cx="11351881" cy="1666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dirty="0" smtClean="0">
                <a:latin typeface="+mj-ea"/>
                <a:ea typeface="+mj-ea"/>
              </a:rPr>
              <a:t>본 </a:t>
            </a:r>
            <a:r>
              <a:rPr lang="ko-KR" altLang="en-US" dirty="0" err="1" smtClean="0">
                <a:latin typeface="+mj-ea"/>
                <a:ea typeface="+mj-ea"/>
              </a:rPr>
              <a:t>메뉴얼은</a:t>
            </a:r>
            <a:r>
              <a:rPr lang="ko-KR" altLang="en-US" dirty="0" smtClean="0">
                <a:latin typeface="+mj-ea"/>
                <a:ea typeface="+mj-ea"/>
              </a:rPr>
              <a:t> 실시간 온라인 수업 플랫폼</a:t>
            </a:r>
            <a:r>
              <a:rPr lang="en-US" altLang="ko-KR" dirty="0" smtClean="0">
                <a:latin typeface="+mj-ea"/>
                <a:ea typeface="+mj-ea"/>
              </a:rPr>
              <a:t>(ZOOM)</a:t>
            </a:r>
            <a:r>
              <a:rPr lang="ko-KR" altLang="en-US" dirty="0" smtClean="0">
                <a:latin typeface="+mj-ea"/>
                <a:ea typeface="+mj-ea"/>
              </a:rPr>
              <a:t>을 사용하시는데 있어 최대한 어려움을 없애고자 제작하게 되었습니다</a:t>
            </a:r>
            <a:r>
              <a:rPr lang="en-US" altLang="ko-KR" dirty="0" smtClean="0">
                <a:latin typeface="+mj-ea"/>
                <a:ea typeface="+mj-ea"/>
              </a:rPr>
              <a:t>.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dirty="0" smtClean="0">
                <a:latin typeface="+mj-ea"/>
                <a:ea typeface="+mj-ea"/>
              </a:rPr>
              <a:t>실시간 온라인 강의 플랫폼</a:t>
            </a:r>
            <a:r>
              <a:rPr lang="en-US" altLang="ko-KR" dirty="0" smtClean="0">
                <a:latin typeface="+mj-ea"/>
                <a:ea typeface="+mj-ea"/>
              </a:rPr>
              <a:t>(ZOOM)</a:t>
            </a:r>
            <a:r>
              <a:rPr lang="ko-KR" altLang="en-US" dirty="0" smtClean="0">
                <a:latin typeface="+mj-ea"/>
                <a:ea typeface="+mj-ea"/>
              </a:rPr>
              <a:t>을 사용 하실 경우의 준비사항을 안내하여 드리겠습니다</a:t>
            </a:r>
            <a:r>
              <a:rPr lang="en-US" altLang="ko-KR" dirty="0" smtClean="0">
                <a:latin typeface="+mj-ea"/>
                <a:ea typeface="+mj-ea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28165" y="3923018"/>
            <a:ext cx="9953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+mj-ea"/>
                <a:ea typeface="+mj-ea"/>
              </a:rPr>
              <a:t>- </a:t>
            </a:r>
            <a:r>
              <a:rPr lang="ko-KR" altLang="en-US" dirty="0" smtClean="0">
                <a:latin typeface="+mj-ea"/>
                <a:ea typeface="+mj-ea"/>
              </a:rPr>
              <a:t>인터넷 사용은 </a:t>
            </a:r>
            <a:r>
              <a:rPr lang="en-US" altLang="ko-KR" dirty="0" smtClean="0">
                <a:latin typeface="+mj-ea"/>
                <a:ea typeface="+mj-ea"/>
              </a:rPr>
              <a:t>Internet Explore(     ) </a:t>
            </a:r>
            <a:r>
              <a:rPr lang="ko-KR" altLang="en-US" dirty="0" smtClean="0">
                <a:latin typeface="+mj-ea"/>
                <a:ea typeface="+mj-ea"/>
              </a:rPr>
              <a:t>대신 </a:t>
            </a:r>
            <a:r>
              <a:rPr lang="en-US" altLang="ko-KR" b="1" dirty="0" smtClean="0">
                <a:latin typeface="+mj-ea"/>
                <a:ea typeface="+mj-ea"/>
              </a:rPr>
              <a:t>Chrome(</a:t>
            </a:r>
            <a:r>
              <a:rPr lang="ko-KR" altLang="en-US" b="1" dirty="0" smtClean="0">
                <a:latin typeface="+mj-ea"/>
                <a:ea typeface="+mj-ea"/>
              </a:rPr>
              <a:t>크롬</a:t>
            </a:r>
            <a:r>
              <a:rPr lang="en-US" altLang="ko-KR" b="1" dirty="0" smtClean="0">
                <a:latin typeface="+mj-ea"/>
                <a:ea typeface="+mj-ea"/>
              </a:rPr>
              <a:t>,     ) </a:t>
            </a:r>
            <a:r>
              <a:rPr lang="ko-KR" altLang="en-US" dirty="0" smtClean="0">
                <a:latin typeface="+mj-ea"/>
                <a:ea typeface="+mj-ea"/>
              </a:rPr>
              <a:t>사용을 권장 드립니다</a:t>
            </a:r>
            <a:r>
              <a:rPr lang="en-US" altLang="ko-KR" dirty="0" smtClean="0">
                <a:latin typeface="+mj-ea"/>
                <a:ea typeface="+mj-ea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501" b="91389" l="10097" r="310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78" t="13890" r="66326"/>
          <a:stretch/>
        </p:blipFill>
        <p:spPr>
          <a:xfrm>
            <a:off x="7243479" y="4116400"/>
            <a:ext cx="421341" cy="40812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622" b="90514" l="44726" r="696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609" t="5136" r="27223"/>
          <a:stretch/>
        </p:blipFill>
        <p:spPr>
          <a:xfrm>
            <a:off x="4706470" y="4122776"/>
            <a:ext cx="466166" cy="38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 smtClean="0">
                <a:latin typeface="+mj-ea"/>
                <a:ea typeface="+mj-ea"/>
              </a:rPr>
              <a:t>1.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참여</a:t>
            </a:r>
            <a:r>
              <a:rPr lang="en-US" altLang="ko-KR" sz="2800" dirty="0" smtClean="0">
                <a:latin typeface="+mj-ea"/>
                <a:ea typeface="+mj-ea"/>
              </a:rPr>
              <a:t>(PC)</a:t>
            </a:r>
            <a:endParaRPr lang="en-US" sz="2800" dirty="0">
              <a:latin typeface="+mj-ea"/>
              <a:ea typeface="+mj-ea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116541" y="1264025"/>
            <a:ext cx="8051549" cy="5387788"/>
            <a:chOff x="277906" y="1165413"/>
            <a:chExt cx="8051549" cy="538778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906" y="1165413"/>
              <a:ext cx="8051549" cy="5387788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2554941" y="2895600"/>
              <a:ext cx="1147483" cy="17032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81199" y="4073173"/>
              <a:ext cx="6096001" cy="57950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7189344" y="1801852"/>
              <a:ext cx="233433" cy="199165"/>
            </a:xfrm>
            <a:prstGeom prst="rect">
              <a:avLst/>
            </a:prstGeom>
            <a:solidFill>
              <a:srgbClr val="00C73C"/>
            </a:solidFill>
            <a:ln>
              <a:solidFill>
                <a:srgbClr val="00C7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2411506" y="4758972"/>
              <a:ext cx="2976282" cy="225404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411506" y="3096020"/>
              <a:ext cx="1147483" cy="17032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1819834" y="3357439"/>
            <a:ext cx="3146613" cy="434632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355729" y="2789925"/>
            <a:ext cx="38919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dirty="0" smtClean="0">
                <a:latin typeface="+mj-ea"/>
                <a:ea typeface="+mj-ea"/>
              </a:rPr>
              <a:t>교수님이 </a:t>
            </a:r>
            <a:r>
              <a:rPr lang="en-US" altLang="ko-KR" dirty="0" smtClean="0">
                <a:latin typeface="+mj-ea"/>
                <a:ea typeface="+mj-ea"/>
              </a:rPr>
              <a:t>E-MAIL</a:t>
            </a:r>
            <a:r>
              <a:rPr lang="ko-KR" altLang="en-US" dirty="0" smtClean="0">
                <a:latin typeface="+mj-ea"/>
                <a:ea typeface="+mj-ea"/>
              </a:rPr>
              <a:t>로 보내주신 </a:t>
            </a:r>
            <a:r>
              <a:rPr lang="ko-KR" altLang="en-US" u="sng" dirty="0" smtClean="0">
                <a:solidFill>
                  <a:srgbClr val="FF0000"/>
                </a:solidFill>
                <a:latin typeface="+mj-ea"/>
                <a:ea typeface="+mj-ea"/>
              </a:rPr>
              <a:t>링크</a:t>
            </a:r>
            <a:r>
              <a:rPr lang="ko-KR" altLang="en-US" dirty="0" smtClean="0">
                <a:latin typeface="+mj-ea"/>
                <a:ea typeface="+mj-ea"/>
              </a:rPr>
              <a:t>를 클릭한다</a:t>
            </a:r>
            <a:r>
              <a:rPr lang="en-US" altLang="ko-KR" dirty="0" smtClean="0">
                <a:latin typeface="+mj-ea"/>
                <a:ea typeface="+mj-ea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dirty="0" smtClean="0">
                <a:latin typeface="+mj-ea"/>
                <a:ea typeface="+mj-ea"/>
              </a:rPr>
              <a:t>(</a:t>
            </a:r>
            <a:r>
              <a:rPr lang="ko-KR" altLang="en-US" sz="1200" dirty="0" smtClean="0">
                <a:latin typeface="+mj-ea"/>
                <a:ea typeface="+mj-ea"/>
              </a:rPr>
              <a:t>수강신청 시에 알려주신 </a:t>
            </a:r>
            <a:r>
              <a:rPr lang="en-US" altLang="ko-KR" sz="1200" dirty="0" smtClean="0">
                <a:latin typeface="+mj-ea"/>
                <a:ea typeface="+mj-ea"/>
              </a:rPr>
              <a:t>E-MAIL</a:t>
            </a:r>
            <a:r>
              <a:rPr lang="ko-KR" altLang="en-US" sz="1200" dirty="0" smtClean="0">
                <a:latin typeface="+mj-ea"/>
                <a:ea typeface="+mj-ea"/>
              </a:rPr>
              <a:t>을 확인해주세요</a:t>
            </a:r>
            <a:r>
              <a:rPr lang="en-US" altLang="ko-KR" sz="1200" dirty="0" smtClean="0">
                <a:latin typeface="+mj-ea"/>
                <a:ea typeface="+mj-ea"/>
              </a:rPr>
              <a:t>!)</a:t>
            </a:r>
          </a:p>
        </p:txBody>
      </p:sp>
    </p:spTree>
    <p:extLst>
      <p:ext uri="{BB962C8B-B14F-4D97-AF65-F5344CB8AC3E}">
        <p14:creationId xmlns:p14="http://schemas.microsoft.com/office/powerpoint/2010/main" val="93178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>
                <a:latin typeface="+mj-ea"/>
                <a:ea typeface="+mj-ea"/>
              </a:rPr>
              <a:t>2</a:t>
            </a:r>
            <a:r>
              <a:rPr lang="en-US" altLang="ko-KR" sz="2800" dirty="0" smtClean="0">
                <a:latin typeface="+mj-ea"/>
                <a:ea typeface="+mj-ea"/>
              </a:rPr>
              <a:t>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시작</a:t>
            </a:r>
            <a:r>
              <a:rPr lang="en-US" altLang="ko-KR" sz="2800" dirty="0" smtClean="0">
                <a:latin typeface="+mj-ea"/>
                <a:ea typeface="+mj-ea"/>
              </a:rPr>
              <a:t>(PC)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22653" y="3176478"/>
            <a:ext cx="425823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+mj-ea"/>
                <a:ea typeface="+mj-ea"/>
              </a:rPr>
              <a:t>수업 전 </a:t>
            </a:r>
            <a:r>
              <a:rPr lang="en-US" altLang="ko-KR" b="1" dirty="0" smtClean="0">
                <a:solidFill>
                  <a:schemeClr val="accent5"/>
                </a:solidFill>
                <a:latin typeface="+mj-ea"/>
                <a:ea typeface="+mj-ea"/>
              </a:rPr>
              <a:t>‘</a:t>
            </a:r>
            <a:r>
              <a:rPr lang="ko-KR" altLang="en-US" b="1" dirty="0" smtClean="0">
                <a:solidFill>
                  <a:schemeClr val="accent5"/>
                </a:solidFill>
                <a:latin typeface="+mj-ea"/>
                <a:ea typeface="+mj-ea"/>
              </a:rPr>
              <a:t>스피커 및 마이크 테스트</a:t>
            </a:r>
            <a:r>
              <a:rPr lang="en-US" altLang="ko-KR" b="1" dirty="0" smtClean="0">
                <a:solidFill>
                  <a:schemeClr val="accent5"/>
                </a:solidFill>
                <a:latin typeface="+mj-ea"/>
                <a:ea typeface="+mj-ea"/>
              </a:rPr>
              <a:t>’ </a:t>
            </a:r>
            <a:r>
              <a:rPr lang="ko-KR" altLang="en-US" dirty="0" smtClean="0">
                <a:latin typeface="+mj-ea"/>
                <a:ea typeface="+mj-ea"/>
              </a:rPr>
              <a:t>클릭</a:t>
            </a:r>
            <a:endParaRPr lang="en-US" altLang="ko-KR" dirty="0" smtClean="0">
              <a:latin typeface="+mj-ea"/>
              <a:ea typeface="+mj-ea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7436"/>
            <a:ext cx="7144747" cy="4763165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263154" y="3822809"/>
            <a:ext cx="1335739" cy="247167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41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 smtClean="0">
                <a:latin typeface="+mj-ea"/>
                <a:ea typeface="+mj-ea"/>
              </a:rPr>
              <a:t>3.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진행</a:t>
            </a:r>
            <a:r>
              <a:rPr lang="en-US" altLang="ko-KR" sz="2800" dirty="0" smtClean="0">
                <a:latin typeface="+mj-ea"/>
                <a:ea typeface="+mj-ea"/>
              </a:rPr>
              <a:t>(</a:t>
            </a:r>
            <a:r>
              <a:rPr lang="ko-KR" altLang="en-US" sz="2800" dirty="0" smtClean="0">
                <a:latin typeface="+mj-ea"/>
                <a:ea typeface="+mj-ea"/>
              </a:rPr>
              <a:t>화면구성</a:t>
            </a:r>
            <a:r>
              <a:rPr lang="en-US" altLang="ko-KR" sz="2800" dirty="0" smtClean="0">
                <a:latin typeface="+mj-ea"/>
                <a:ea typeface="+mj-ea"/>
              </a:rPr>
              <a:t>)</a:t>
            </a:r>
            <a:endParaRPr lang="en-US" sz="2800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8359" y="5304022"/>
            <a:ext cx="575528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수업 전 스피커 및 마이크 테스트 진행</a:t>
            </a:r>
            <a:endParaRPr lang="en-US" altLang="ko-KR" sz="1400" dirty="0" smtClean="0">
              <a:latin typeface="+mj-ea"/>
              <a:ea typeface="+mj-ea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+mj-ea"/>
                <a:ea typeface="+mj-ea"/>
              </a:rPr>
              <a:t>좌측 </a:t>
            </a:r>
            <a:r>
              <a:rPr lang="en-US" altLang="ko-KR" sz="1400" dirty="0" smtClean="0">
                <a:latin typeface="+mj-ea"/>
                <a:ea typeface="+mj-ea"/>
              </a:rPr>
              <a:t>: </a:t>
            </a:r>
            <a:r>
              <a:rPr lang="ko-KR" altLang="en-US" sz="1400" dirty="0" smtClean="0">
                <a:latin typeface="+mj-ea"/>
                <a:ea typeface="+mj-ea"/>
              </a:rPr>
              <a:t>스피커 테스트로 </a:t>
            </a:r>
            <a:r>
              <a:rPr lang="ko-KR" altLang="en-US" sz="1400" dirty="0" err="1" smtClean="0">
                <a:latin typeface="+mj-ea"/>
                <a:ea typeface="+mj-ea"/>
              </a:rPr>
              <a:t>벨소리가</a:t>
            </a:r>
            <a:r>
              <a:rPr lang="ko-KR" altLang="en-US" sz="1400" dirty="0" smtClean="0">
                <a:latin typeface="+mj-ea"/>
                <a:ea typeface="+mj-ea"/>
              </a:rPr>
              <a:t> 들릴 경우 </a:t>
            </a:r>
            <a:r>
              <a:rPr lang="en-US" altLang="ko-KR" sz="1400" b="1" dirty="0" smtClean="0">
                <a:latin typeface="+mj-ea"/>
                <a:ea typeface="+mj-ea"/>
              </a:rPr>
              <a:t>“</a:t>
            </a:r>
            <a:r>
              <a:rPr lang="ko-KR" altLang="en-US" sz="1400" b="1" dirty="0" smtClean="0">
                <a:latin typeface="+mj-ea"/>
                <a:ea typeface="+mj-ea"/>
              </a:rPr>
              <a:t>예</a:t>
            </a:r>
            <a:r>
              <a:rPr lang="en-US" altLang="ko-KR" sz="1400" b="1" dirty="0" smtClean="0">
                <a:latin typeface="+mj-ea"/>
                <a:ea typeface="+mj-ea"/>
              </a:rPr>
              <a:t>“</a:t>
            </a:r>
            <a:r>
              <a:rPr lang="en-US" altLang="ko-KR" sz="1400" dirty="0" smtClean="0">
                <a:latin typeface="+mj-ea"/>
                <a:ea typeface="+mj-ea"/>
              </a:rPr>
              <a:t> </a:t>
            </a:r>
            <a:r>
              <a:rPr lang="ko-KR" altLang="en-US" sz="1400" dirty="0" smtClean="0">
                <a:latin typeface="+mj-ea"/>
                <a:ea typeface="+mj-ea"/>
              </a:rPr>
              <a:t>클릭</a:t>
            </a:r>
            <a:endParaRPr lang="en-US" altLang="ko-KR" sz="1400" dirty="0" smtClean="0">
              <a:latin typeface="+mj-ea"/>
              <a:ea typeface="+mj-ea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+mj-ea"/>
                <a:ea typeface="+mj-ea"/>
              </a:rPr>
              <a:t>우측 </a:t>
            </a:r>
            <a:r>
              <a:rPr lang="en-US" altLang="ko-KR" sz="1400" dirty="0" smtClean="0">
                <a:latin typeface="+mj-ea"/>
                <a:ea typeface="+mj-ea"/>
              </a:rPr>
              <a:t>: </a:t>
            </a:r>
            <a:r>
              <a:rPr lang="ko-KR" altLang="en-US" sz="1400" dirty="0" smtClean="0">
                <a:latin typeface="+mj-ea"/>
                <a:ea typeface="+mj-ea"/>
              </a:rPr>
              <a:t>마이크 테스트 후 본인의 소리가 들릴 경우 </a:t>
            </a:r>
            <a:r>
              <a:rPr lang="en-US" altLang="ko-KR" sz="1400" b="1" dirty="0" smtClean="0">
                <a:latin typeface="+mj-ea"/>
                <a:ea typeface="+mj-ea"/>
              </a:rPr>
              <a:t>“</a:t>
            </a:r>
            <a:r>
              <a:rPr lang="ko-KR" altLang="en-US" sz="1400" b="1" dirty="0" smtClean="0">
                <a:latin typeface="+mj-ea"/>
                <a:ea typeface="+mj-ea"/>
              </a:rPr>
              <a:t>예</a:t>
            </a:r>
            <a:r>
              <a:rPr lang="en-US" altLang="ko-KR" sz="1400" b="1" dirty="0" smtClean="0">
                <a:latin typeface="+mj-ea"/>
                <a:ea typeface="+mj-ea"/>
              </a:rPr>
              <a:t>”</a:t>
            </a:r>
            <a:r>
              <a:rPr lang="en-US" altLang="ko-KR" sz="1400" dirty="0" smtClean="0">
                <a:latin typeface="+mj-ea"/>
                <a:ea typeface="+mj-ea"/>
              </a:rPr>
              <a:t> </a:t>
            </a:r>
            <a:r>
              <a:rPr lang="ko-KR" altLang="en-US" sz="1400" dirty="0" smtClean="0">
                <a:latin typeface="+mj-ea"/>
                <a:ea typeface="+mj-ea"/>
              </a:rPr>
              <a:t>클릭</a:t>
            </a:r>
            <a:endParaRPr lang="en-US" altLang="ko-KR" sz="1400" dirty="0" smtClean="0"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68757" y="959216"/>
            <a:ext cx="11264008" cy="4341991"/>
            <a:chOff x="368757" y="1201271"/>
            <a:chExt cx="11264008" cy="434199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83"/>
            <a:stretch/>
          </p:blipFill>
          <p:spPr>
            <a:xfrm>
              <a:off x="368757" y="1201271"/>
              <a:ext cx="11264008" cy="434199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6642849" y="3019830"/>
              <a:ext cx="3666562" cy="713465"/>
            </a:xfrm>
            <a:prstGeom prst="rect">
              <a:avLst/>
            </a:prstGeom>
            <a:solidFill>
              <a:srgbClr val="222222"/>
            </a:solidFill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ko-KR" altLang="en-US" sz="2400" b="1" dirty="0" smtClean="0">
                  <a:solidFill>
                    <a:srgbClr val="FDFDFD"/>
                  </a:solidFill>
                  <a:latin typeface="+mj-ea"/>
                  <a:ea typeface="+mj-ea"/>
                </a:rPr>
                <a:t>우송어학센터</a:t>
              </a:r>
              <a:endParaRPr lang="en-US" altLang="ko-KR" sz="2400" b="1" u="sng" dirty="0" smtClean="0">
                <a:solidFill>
                  <a:srgbClr val="FDFDFD"/>
                </a:solidFill>
                <a:latin typeface="+mj-ea"/>
                <a:ea typeface="+mj-ea"/>
              </a:endParaRP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6185647" y="3621741"/>
              <a:ext cx="1389529" cy="120519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88143" y="3010857"/>
              <a:ext cx="3666562" cy="713465"/>
            </a:xfrm>
            <a:prstGeom prst="rect">
              <a:avLst/>
            </a:prstGeom>
            <a:solidFill>
              <a:srgbClr val="222222"/>
            </a:solidFill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ko-KR" altLang="en-US" sz="2400" b="1" dirty="0" smtClean="0">
                  <a:solidFill>
                    <a:srgbClr val="FDFDFD"/>
                  </a:solidFill>
                  <a:latin typeface="+mj-ea"/>
                  <a:ea typeface="+mj-ea"/>
                </a:rPr>
                <a:t>우송어학센터</a:t>
              </a:r>
              <a:endParaRPr lang="en-US" altLang="ko-KR" sz="2400" b="1" u="sng" dirty="0" smtClean="0">
                <a:solidFill>
                  <a:srgbClr val="FDFDFD"/>
                </a:solidFill>
                <a:latin typeface="+mj-ea"/>
                <a:ea typeface="+mj-ea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5042648" y="3480119"/>
              <a:ext cx="2604246" cy="1809056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416426" y="3614940"/>
              <a:ext cx="1497112" cy="118356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57201" y="3556492"/>
              <a:ext cx="2519091" cy="1669931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5984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723036" y="2564857"/>
            <a:ext cx="4258234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dirty="0" smtClean="0">
                <a:latin typeface="+mj-ea"/>
                <a:ea typeface="+mj-ea"/>
              </a:rPr>
              <a:t>오디오 및 비디오 조작 버튼</a:t>
            </a:r>
            <a:endParaRPr lang="en-US" altLang="ko-KR" dirty="0" smtClean="0">
              <a:latin typeface="+mj-ea"/>
              <a:ea typeface="+mj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dirty="0" smtClean="0">
                <a:latin typeface="+mj-ea"/>
                <a:ea typeface="+mj-ea"/>
              </a:rPr>
              <a:t>각 기능 조작 버튼</a:t>
            </a:r>
            <a:endParaRPr lang="en-US" altLang="ko-KR" dirty="0" smtClean="0">
              <a:latin typeface="+mj-ea"/>
              <a:ea typeface="+mj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dirty="0" smtClean="0">
                <a:latin typeface="+mj-ea"/>
                <a:ea typeface="+mj-ea"/>
              </a:rPr>
              <a:t>참가자 확인 창</a:t>
            </a:r>
            <a:endParaRPr lang="en-US" altLang="ko-KR" dirty="0" smtClean="0"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2" y="1880819"/>
            <a:ext cx="7731764" cy="394357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5441579" y="2004422"/>
            <a:ext cx="2290422" cy="3732989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7875437" y="4193474"/>
            <a:ext cx="383253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ko-KR" sz="1200" b="1" dirty="0">
                <a:latin typeface="+mj-ea"/>
                <a:ea typeface="+mj-ea"/>
              </a:rPr>
              <a:t>(</a:t>
            </a:r>
            <a:r>
              <a:rPr lang="ko-KR" altLang="en-US" sz="1200" b="1" dirty="0">
                <a:latin typeface="+mj-ea"/>
                <a:ea typeface="+mj-ea"/>
              </a:rPr>
              <a:t>하단 메뉴에서 ‘참가자’ 버튼 클릭 시 보여지는 화면</a:t>
            </a:r>
            <a:r>
              <a:rPr lang="en-US" altLang="ko-KR" sz="1200" b="1" dirty="0">
                <a:latin typeface="+mj-ea"/>
                <a:ea typeface="+mj-ea"/>
              </a:rPr>
              <a:t>)</a:t>
            </a:r>
          </a:p>
        </p:txBody>
      </p:sp>
      <p:sp>
        <p:nvSpPr>
          <p:cNvPr id="22" name="타원 21"/>
          <p:cNvSpPr/>
          <p:nvPr/>
        </p:nvSpPr>
        <p:spPr>
          <a:xfrm>
            <a:off x="5298143" y="1860986"/>
            <a:ext cx="286871" cy="2868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</p:txBody>
      </p:sp>
      <p:sp>
        <p:nvSpPr>
          <p:cNvPr id="8" name="타원 7"/>
          <p:cNvSpPr/>
          <p:nvPr/>
        </p:nvSpPr>
        <p:spPr>
          <a:xfrm>
            <a:off x="1658473" y="5106210"/>
            <a:ext cx="286871" cy="2868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2359" y="5106209"/>
            <a:ext cx="286871" cy="2868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8897" y="3609306"/>
            <a:ext cx="2026022" cy="523220"/>
          </a:xfrm>
          <a:prstGeom prst="rect">
            <a:avLst/>
          </a:prstGeom>
          <a:solidFill>
            <a:srgbClr val="222222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1400" b="1" dirty="0" smtClean="0">
                <a:solidFill>
                  <a:srgbClr val="FDFDFD"/>
                </a:solidFill>
                <a:latin typeface="+mj-ea"/>
                <a:ea typeface="+mj-ea"/>
              </a:rPr>
              <a:t>우송어학센터</a:t>
            </a:r>
            <a:endParaRPr lang="en-US" altLang="ko-KR" sz="1400" b="1" u="sng" dirty="0" smtClean="0">
              <a:solidFill>
                <a:srgbClr val="FDFDFD"/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 smtClean="0">
                <a:latin typeface="+mj-ea"/>
                <a:ea typeface="+mj-ea"/>
              </a:rPr>
              <a:t>3. </a:t>
            </a:r>
            <a:r>
              <a:rPr lang="ko-KR" altLang="en-US" sz="2800" dirty="0" smtClean="0">
                <a:latin typeface="+mj-ea"/>
                <a:ea typeface="+mj-ea"/>
              </a:rPr>
              <a:t>실시간 온라인 수업 진행</a:t>
            </a:r>
            <a:r>
              <a:rPr lang="en-US" altLang="ko-KR" sz="2800" dirty="0" smtClean="0">
                <a:latin typeface="+mj-ea"/>
                <a:ea typeface="+mj-ea"/>
              </a:rPr>
              <a:t>(</a:t>
            </a:r>
            <a:r>
              <a:rPr lang="ko-KR" altLang="en-US" sz="2800" dirty="0" smtClean="0">
                <a:latin typeface="+mj-ea"/>
                <a:ea typeface="+mj-ea"/>
              </a:rPr>
              <a:t>화면구성</a:t>
            </a:r>
            <a:r>
              <a:rPr lang="en-US" altLang="ko-KR" sz="2800" dirty="0" smtClean="0">
                <a:latin typeface="+mj-ea"/>
                <a:ea typeface="+mj-ea"/>
              </a:rPr>
              <a:t>)</a:t>
            </a:r>
            <a:endParaRPr lang="en-US" sz="2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5739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0886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dirty="0">
                <a:latin typeface="+mj-ea"/>
                <a:ea typeface="+mj-ea"/>
              </a:rPr>
              <a:t>4</a:t>
            </a:r>
            <a:r>
              <a:rPr lang="en-US" altLang="ko-KR" sz="2800" dirty="0" smtClean="0">
                <a:latin typeface="+mj-ea"/>
                <a:ea typeface="+mj-ea"/>
              </a:rPr>
              <a:t>. </a:t>
            </a:r>
            <a:r>
              <a:rPr lang="ko-KR" altLang="en-US" sz="2800" dirty="0" smtClean="0">
                <a:latin typeface="+mj-ea"/>
                <a:ea typeface="+mj-ea"/>
              </a:rPr>
              <a:t>각 기능별 설명</a:t>
            </a:r>
            <a:r>
              <a:rPr lang="en-US" altLang="ko-KR" sz="2800" dirty="0" smtClean="0">
                <a:latin typeface="+mj-ea"/>
                <a:ea typeface="+mj-ea"/>
              </a:rPr>
              <a:t>(</a:t>
            </a:r>
            <a:r>
              <a:rPr lang="ko-KR" altLang="en-US" sz="2800" dirty="0" smtClean="0">
                <a:latin typeface="+mj-ea"/>
                <a:ea typeface="+mj-ea"/>
              </a:rPr>
              <a:t>손들기</a:t>
            </a:r>
            <a:r>
              <a:rPr lang="en-US" altLang="ko-KR" sz="2800" dirty="0" smtClean="0">
                <a:latin typeface="+mj-ea"/>
                <a:ea typeface="+mj-ea"/>
              </a:rPr>
              <a:t>/</a:t>
            </a:r>
            <a:r>
              <a:rPr lang="ko-KR" altLang="en-US" sz="2800" dirty="0" smtClean="0">
                <a:latin typeface="+mj-ea"/>
                <a:ea typeface="+mj-ea"/>
              </a:rPr>
              <a:t>손 내리기</a:t>
            </a:r>
            <a:r>
              <a:rPr lang="en-US" altLang="ko-KR" sz="2800" dirty="0" smtClean="0">
                <a:latin typeface="+mj-ea"/>
                <a:ea typeface="+mj-ea"/>
              </a:rPr>
              <a:t>)</a:t>
            </a:r>
            <a:endParaRPr lang="en-US" sz="2800" dirty="0"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t="4125" r="8417"/>
          <a:stretch/>
        </p:blipFill>
        <p:spPr>
          <a:xfrm>
            <a:off x="1322292" y="964993"/>
            <a:ext cx="8740588" cy="4868127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8659846" y="5016646"/>
            <a:ext cx="286871" cy="2868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2024" y="5619206"/>
            <a:ext cx="111879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1600" dirty="0" smtClean="0">
                <a:latin typeface="+mj-ea"/>
                <a:ea typeface="+mj-ea"/>
              </a:rPr>
              <a:t>손들기</a:t>
            </a:r>
            <a:r>
              <a:rPr lang="en-US" altLang="ko-KR" sz="1600" dirty="0" smtClean="0">
                <a:latin typeface="+mj-ea"/>
                <a:ea typeface="+mj-ea"/>
              </a:rPr>
              <a:t>/</a:t>
            </a:r>
            <a:r>
              <a:rPr lang="ko-KR" altLang="en-US" sz="1600" dirty="0" err="1" smtClean="0">
                <a:latin typeface="+mj-ea"/>
                <a:ea typeface="+mj-ea"/>
              </a:rPr>
              <a:t>손내리기는</a:t>
            </a:r>
            <a:r>
              <a:rPr lang="ko-KR" altLang="en-US" sz="1600" dirty="0" smtClean="0">
                <a:latin typeface="+mj-ea"/>
                <a:ea typeface="+mj-ea"/>
              </a:rPr>
              <a:t> 참가자 창이 활성화 되었을 때 확인할 수 있음</a:t>
            </a:r>
            <a:r>
              <a:rPr lang="en-US" altLang="ko-KR" sz="1600" dirty="0" smtClean="0">
                <a:latin typeface="+mj-ea"/>
                <a:ea typeface="+mj-ea"/>
              </a:rPr>
              <a:t>.</a:t>
            </a: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1600" dirty="0" smtClean="0">
                <a:latin typeface="+mj-ea"/>
                <a:ea typeface="+mj-ea"/>
              </a:rPr>
              <a:t>손들기</a:t>
            </a:r>
            <a:r>
              <a:rPr lang="en-US" altLang="ko-KR" sz="1600" dirty="0" smtClean="0">
                <a:latin typeface="+mj-ea"/>
                <a:ea typeface="+mj-ea"/>
              </a:rPr>
              <a:t>/</a:t>
            </a:r>
            <a:r>
              <a:rPr lang="ko-KR" altLang="en-US" sz="1600" dirty="0" err="1" smtClean="0">
                <a:latin typeface="+mj-ea"/>
                <a:ea typeface="+mj-ea"/>
              </a:rPr>
              <a:t>손내리기</a:t>
            </a:r>
            <a:r>
              <a:rPr lang="ko-KR" altLang="en-US" sz="1600" dirty="0" smtClean="0">
                <a:latin typeface="+mj-ea"/>
                <a:ea typeface="+mj-ea"/>
              </a:rPr>
              <a:t> 기능은 교수</a:t>
            </a:r>
            <a:r>
              <a:rPr lang="en-US" altLang="ko-KR" sz="1600" dirty="0" smtClean="0">
                <a:latin typeface="+mj-ea"/>
                <a:ea typeface="+mj-ea"/>
              </a:rPr>
              <a:t>-</a:t>
            </a:r>
            <a:r>
              <a:rPr lang="ko-KR" altLang="en-US" sz="1600" dirty="0" smtClean="0">
                <a:latin typeface="+mj-ea"/>
                <a:ea typeface="+mj-ea"/>
              </a:rPr>
              <a:t>학생의 상호작용을 위해 사용할 수 있음</a:t>
            </a:r>
            <a:r>
              <a:rPr lang="en-US" altLang="ko-KR" sz="1600" dirty="0" smtClean="0">
                <a:latin typeface="+mj-ea"/>
                <a:ea typeface="+mj-ea"/>
              </a:rPr>
              <a:t>.(ex. </a:t>
            </a:r>
            <a:r>
              <a:rPr lang="ko-KR" altLang="en-US" sz="1600" dirty="0" smtClean="0">
                <a:latin typeface="+mj-ea"/>
                <a:ea typeface="+mj-ea"/>
              </a:rPr>
              <a:t>질의응답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출석체크 등 의사소통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9842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251</Words>
  <Application>Microsoft Office PowerPoint</Application>
  <PresentationFormat>와이드스크린</PresentationFormat>
  <Paragraphs>32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16</cp:revision>
  <dcterms:created xsi:type="dcterms:W3CDTF">2020-05-25T07:16:59Z</dcterms:created>
  <dcterms:modified xsi:type="dcterms:W3CDTF">2020-05-27T01:24:38Z</dcterms:modified>
</cp:coreProperties>
</file>