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4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9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48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126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094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40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665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834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812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477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718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348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552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891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55694" y="1828802"/>
            <a:ext cx="856129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ko-KR" altLang="en-US" sz="2800" b="1" dirty="0" smtClean="0">
                <a:latin typeface="+mj-ea"/>
                <a:ea typeface="+mj-ea"/>
              </a:rPr>
              <a:t>실시간 온라인 수업</a:t>
            </a:r>
            <a:r>
              <a:rPr lang="en-US" altLang="ko-KR" sz="2800" b="1" dirty="0" smtClean="0">
                <a:latin typeface="+mj-ea"/>
                <a:ea typeface="+mj-ea"/>
              </a:rPr>
              <a:t>(ZOOM) </a:t>
            </a:r>
            <a:r>
              <a:rPr lang="ko-KR" altLang="en-US" sz="2800" b="1" smtClean="0">
                <a:latin typeface="+mj-ea"/>
                <a:ea typeface="+mj-ea"/>
              </a:rPr>
              <a:t>사용 메뉴얼</a:t>
            </a:r>
            <a:r>
              <a:rPr lang="en-US" altLang="ko-KR" sz="2800" b="1" dirty="0" smtClean="0">
                <a:latin typeface="+mj-ea"/>
                <a:ea typeface="+mj-ea"/>
              </a:rPr>
              <a:t>(</a:t>
            </a:r>
            <a:r>
              <a:rPr lang="ko-KR" altLang="en-US" sz="2800" b="1" dirty="0" smtClean="0">
                <a:latin typeface="+mj-ea"/>
                <a:ea typeface="+mj-ea"/>
              </a:rPr>
              <a:t>학생용</a:t>
            </a:r>
            <a:r>
              <a:rPr lang="en-US" altLang="ko-KR" sz="2800" b="1" dirty="0" smtClean="0">
                <a:latin typeface="+mj-ea"/>
                <a:ea typeface="+mj-ea"/>
              </a:rPr>
              <a:t>)</a:t>
            </a:r>
          </a:p>
          <a:p>
            <a:pPr algn="ctr">
              <a:lnSpc>
                <a:spcPct val="200000"/>
              </a:lnSpc>
            </a:pPr>
            <a:r>
              <a:rPr lang="en-US" sz="2800" b="1" dirty="0" smtClean="0">
                <a:latin typeface="+mj-ea"/>
                <a:ea typeface="+mj-ea"/>
              </a:rPr>
              <a:t>(ZOOM System </a:t>
            </a:r>
            <a:r>
              <a:rPr lang="ko-KR" altLang="en-US" sz="2800" b="1" dirty="0" smtClean="0">
                <a:latin typeface="+mj-ea"/>
                <a:ea typeface="+mj-ea"/>
              </a:rPr>
              <a:t>기반</a:t>
            </a:r>
            <a:r>
              <a:rPr lang="en-US" altLang="ko-KR" sz="2800" b="1" dirty="0" smtClean="0">
                <a:latin typeface="+mj-ea"/>
                <a:ea typeface="+mj-ea"/>
              </a:rPr>
              <a:t>, E-MAIL </a:t>
            </a:r>
            <a:r>
              <a:rPr lang="ko-KR" altLang="en-US" sz="2800" b="1" dirty="0" smtClean="0">
                <a:latin typeface="+mj-ea"/>
                <a:ea typeface="+mj-ea"/>
              </a:rPr>
              <a:t>연동</a:t>
            </a:r>
            <a:r>
              <a:rPr lang="en-US" altLang="ko-KR" sz="2800" b="1" dirty="0" smtClean="0">
                <a:latin typeface="+mj-ea"/>
                <a:ea typeface="+mj-ea"/>
              </a:rPr>
              <a:t>)</a:t>
            </a:r>
            <a:endParaRPr lang="en-US" sz="2800" b="1" dirty="0">
              <a:latin typeface="+mj-ea"/>
              <a:ea typeface="+mj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4420108" y="4461001"/>
            <a:ext cx="3432466" cy="876422"/>
            <a:chOff x="3488287" y="4452036"/>
            <a:chExt cx="3432466" cy="876422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88287" y="4452036"/>
              <a:ext cx="1486107" cy="876422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5074024" y="4660756"/>
              <a:ext cx="184672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chemeClr val="accent5">
                      <a:lumMod val="50000"/>
                    </a:schemeClr>
                  </a:solidFill>
                </a:rPr>
                <a:t>우 송 어 학 센 터</a:t>
              </a:r>
              <a:endParaRPr lang="en-US" b="1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687286" y="1597969"/>
            <a:ext cx="1589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[</a:t>
            </a:r>
            <a:r>
              <a:rPr lang="ko-KR" altLang="en-US" sz="2400" b="1" dirty="0" err="1" smtClean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모바일용</a:t>
            </a:r>
            <a:r>
              <a:rPr lang="en-US" altLang="ko-KR" sz="2400" b="1" dirty="0" smtClean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]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81148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129553" y="304802"/>
            <a:ext cx="8561294" cy="819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ko-KR" altLang="en-US" sz="2800" dirty="0" smtClean="0">
                <a:latin typeface="+mj-ea"/>
                <a:ea typeface="+mj-ea"/>
              </a:rPr>
              <a:t>실시간 온라인 수업 참여하기 전</a:t>
            </a:r>
            <a:r>
              <a:rPr lang="en-US" altLang="ko-KR" sz="2800" dirty="0" smtClean="0">
                <a:latin typeface="+mj-ea"/>
                <a:ea typeface="+mj-ea"/>
              </a:rPr>
              <a:t>..</a:t>
            </a:r>
            <a:endParaRPr lang="en-US" sz="2800" dirty="0">
              <a:latin typeface="+mj-ea"/>
              <a:ea typeface="+mj-ea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81318" y="1371601"/>
            <a:ext cx="15429766" cy="629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_x189073960" descr="EMB0000061438c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18" y="1895475"/>
            <a:ext cx="4115248" cy="411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367297" y="1763292"/>
            <a:ext cx="5703475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400" dirty="0" smtClean="0">
                <a:solidFill>
                  <a:srgbClr val="FF0000"/>
                </a:solidFill>
                <a:latin typeface="+mj-ea"/>
                <a:ea typeface="+mj-ea"/>
              </a:rPr>
              <a:t>*ZOOM </a:t>
            </a:r>
            <a:r>
              <a:rPr lang="ko-KR" altLang="en-US" sz="2400" dirty="0" err="1" smtClean="0">
                <a:solidFill>
                  <a:srgbClr val="FF0000"/>
                </a:solidFill>
                <a:latin typeface="+mj-ea"/>
                <a:ea typeface="+mj-ea"/>
              </a:rPr>
              <a:t>어플</a:t>
            </a:r>
            <a:r>
              <a:rPr lang="ko-KR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 설치 필수</a:t>
            </a:r>
            <a:r>
              <a:rPr lang="en-US" altLang="ko-KR" sz="2400" dirty="0" smtClean="0">
                <a:solidFill>
                  <a:srgbClr val="FF0000"/>
                </a:solidFill>
                <a:latin typeface="+mj-ea"/>
                <a:ea typeface="+mj-ea"/>
              </a:rPr>
              <a:t>!</a:t>
            </a:r>
          </a:p>
          <a:p>
            <a:pPr algn="ctr">
              <a:lnSpc>
                <a:spcPct val="150000"/>
              </a:lnSpc>
            </a:pPr>
            <a:r>
              <a:rPr lang="en-US" altLang="ko-KR" sz="1400" dirty="0" smtClean="0">
                <a:solidFill>
                  <a:srgbClr val="FF0000"/>
                </a:solidFill>
                <a:latin typeface="+mj-ea"/>
                <a:ea typeface="+mj-ea"/>
              </a:rPr>
              <a:t>(ZOOM </a:t>
            </a:r>
            <a:r>
              <a:rPr lang="ko-KR" altLang="en-US" sz="1400" dirty="0" err="1" smtClean="0">
                <a:solidFill>
                  <a:srgbClr val="FF0000"/>
                </a:solidFill>
                <a:latin typeface="+mj-ea"/>
                <a:ea typeface="+mj-ea"/>
              </a:rPr>
              <a:t>어플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  <a:ea typeface="+mj-ea"/>
              </a:rPr>
              <a:t> 설치 하지 않고 수업 참여 시에 오류 발생 가능성 있음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  <a:ea typeface="+mj-ea"/>
              </a:rPr>
              <a:t>.)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81318" y="2384612"/>
            <a:ext cx="4204447" cy="914400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67297" y="3299012"/>
            <a:ext cx="57034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dirty="0" err="1" smtClean="0">
                <a:latin typeface="+mj-ea"/>
                <a:ea typeface="+mj-ea"/>
              </a:rPr>
              <a:t>안드로이드</a:t>
            </a:r>
            <a:r>
              <a:rPr lang="ko-KR" altLang="en-US" sz="2400" dirty="0" smtClean="0">
                <a:latin typeface="+mj-ea"/>
                <a:ea typeface="+mj-ea"/>
              </a:rPr>
              <a:t> </a:t>
            </a:r>
            <a:r>
              <a:rPr lang="en-US" altLang="ko-KR" sz="2400" dirty="0" smtClean="0">
                <a:latin typeface="+mj-ea"/>
                <a:ea typeface="+mj-ea"/>
              </a:rPr>
              <a:t>– Play store</a:t>
            </a:r>
          </a:p>
          <a:p>
            <a:pPr algn="ctr">
              <a:lnSpc>
                <a:spcPct val="150000"/>
              </a:lnSpc>
            </a:pPr>
            <a:endParaRPr lang="en-US" altLang="ko-KR" sz="2400" dirty="0">
              <a:latin typeface="+mj-ea"/>
              <a:ea typeface="+mj-ea"/>
            </a:endParaRPr>
          </a:p>
          <a:p>
            <a:pPr algn="ctr">
              <a:lnSpc>
                <a:spcPct val="150000"/>
              </a:lnSpc>
            </a:pPr>
            <a:r>
              <a:rPr lang="en-US" altLang="ko-KR" sz="2400" dirty="0" smtClean="0">
                <a:latin typeface="+mj-ea"/>
                <a:ea typeface="+mj-ea"/>
              </a:rPr>
              <a:t>Apple – App Store</a:t>
            </a:r>
          </a:p>
        </p:txBody>
      </p:sp>
    </p:spTree>
    <p:extLst>
      <p:ext uri="{BB962C8B-B14F-4D97-AF65-F5344CB8AC3E}">
        <p14:creationId xmlns:p14="http://schemas.microsoft.com/office/powerpoint/2010/main" val="486703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0886"/>
            <a:ext cx="1219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800" dirty="0" smtClean="0">
                <a:latin typeface="+mj-ea"/>
                <a:ea typeface="+mj-ea"/>
              </a:rPr>
              <a:t>1. </a:t>
            </a:r>
            <a:r>
              <a:rPr lang="ko-KR" altLang="en-US" sz="2800" dirty="0" smtClean="0">
                <a:latin typeface="+mj-ea"/>
                <a:ea typeface="+mj-ea"/>
              </a:rPr>
              <a:t>실시간 온라인 수업 참여</a:t>
            </a:r>
            <a:r>
              <a:rPr lang="en-US" altLang="ko-KR" sz="2800" dirty="0" smtClean="0">
                <a:latin typeface="+mj-ea"/>
                <a:ea typeface="+mj-ea"/>
              </a:rPr>
              <a:t>(</a:t>
            </a:r>
            <a:r>
              <a:rPr lang="ko-KR" altLang="en-US" sz="2800" dirty="0" err="1" smtClean="0">
                <a:latin typeface="+mj-ea"/>
                <a:ea typeface="+mj-ea"/>
              </a:rPr>
              <a:t>모바일</a:t>
            </a:r>
            <a:r>
              <a:rPr lang="en-US" altLang="ko-KR" sz="2800" dirty="0" smtClean="0">
                <a:latin typeface="+mj-ea"/>
                <a:ea typeface="+mj-ea"/>
              </a:rPr>
              <a:t>)</a:t>
            </a:r>
            <a:endParaRPr lang="en-US" sz="2800" dirty="0">
              <a:latin typeface="+mj-ea"/>
              <a:ea typeface="+mj-ea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81318" y="1371601"/>
            <a:ext cx="15429766" cy="629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813897" y="2699421"/>
            <a:ext cx="716460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400" dirty="0" smtClean="0">
                <a:latin typeface="+mj-ea"/>
                <a:ea typeface="+mj-ea"/>
              </a:rPr>
              <a:t>1. </a:t>
            </a:r>
            <a:r>
              <a:rPr lang="ko-KR" altLang="en-US" sz="2400" dirty="0" smtClean="0">
                <a:latin typeface="+mj-ea"/>
                <a:ea typeface="+mj-ea"/>
              </a:rPr>
              <a:t>교수님이 </a:t>
            </a:r>
            <a:r>
              <a:rPr lang="en-US" altLang="ko-KR" sz="2400" dirty="0" smtClean="0">
                <a:latin typeface="+mj-ea"/>
                <a:ea typeface="+mj-ea"/>
              </a:rPr>
              <a:t>E-MAIL</a:t>
            </a:r>
            <a:r>
              <a:rPr lang="ko-KR" altLang="en-US" sz="2400" dirty="0" smtClean="0">
                <a:latin typeface="+mj-ea"/>
                <a:ea typeface="+mj-ea"/>
              </a:rPr>
              <a:t>로 보내주신 링크를 클릭한다</a:t>
            </a:r>
            <a:r>
              <a:rPr lang="en-US" altLang="ko-KR" sz="2400" dirty="0" smtClean="0">
                <a:latin typeface="+mj-ea"/>
                <a:ea typeface="+mj-ea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US" altLang="ko-KR" dirty="0" smtClean="0">
                <a:latin typeface="+mj-ea"/>
                <a:ea typeface="+mj-ea"/>
              </a:rPr>
              <a:t>(</a:t>
            </a:r>
            <a:r>
              <a:rPr lang="ko-KR" altLang="en-US" dirty="0" smtClean="0">
                <a:latin typeface="+mj-ea"/>
                <a:ea typeface="+mj-ea"/>
              </a:rPr>
              <a:t>수강신청 시에 알려주신 </a:t>
            </a:r>
            <a:r>
              <a:rPr lang="en-US" altLang="ko-KR" dirty="0" smtClean="0">
                <a:latin typeface="+mj-ea"/>
                <a:ea typeface="+mj-ea"/>
              </a:rPr>
              <a:t>E-MAIL</a:t>
            </a:r>
            <a:r>
              <a:rPr lang="ko-KR" altLang="en-US" dirty="0" smtClean="0">
                <a:latin typeface="+mj-ea"/>
                <a:ea typeface="+mj-ea"/>
              </a:rPr>
              <a:t>을 확인해주세요</a:t>
            </a:r>
            <a:r>
              <a:rPr lang="en-US" altLang="ko-KR" dirty="0" smtClean="0">
                <a:latin typeface="+mj-ea"/>
                <a:ea typeface="+mj-ea"/>
              </a:rPr>
              <a:t>!)</a:t>
            </a:r>
            <a:endParaRPr lang="en-US" altLang="ko-KR" sz="1100" dirty="0" smtClean="0">
              <a:latin typeface="+mj-ea"/>
              <a:ea typeface="+mj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639581" y="1132115"/>
            <a:ext cx="2769453" cy="5497286"/>
            <a:chOff x="1639581" y="1132115"/>
            <a:chExt cx="2769453" cy="5497286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9581" y="1132115"/>
              <a:ext cx="2769453" cy="5497286"/>
            </a:xfrm>
            <a:prstGeom prst="rect">
              <a:avLst/>
            </a:prstGeom>
          </p:spPr>
        </p:pic>
        <p:sp>
          <p:nvSpPr>
            <p:cNvPr id="6" name="직사각형 5"/>
            <p:cNvSpPr/>
            <p:nvPr/>
          </p:nvSpPr>
          <p:spPr>
            <a:xfrm>
              <a:off x="2525486" y="2031720"/>
              <a:ext cx="1469571" cy="493766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" name="직사각형 11"/>
          <p:cNvSpPr/>
          <p:nvPr/>
        </p:nvSpPr>
        <p:spPr>
          <a:xfrm>
            <a:off x="1639580" y="2966358"/>
            <a:ext cx="2769453" cy="527956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784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0886"/>
            <a:ext cx="1219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800" dirty="0" smtClean="0">
                <a:latin typeface="+mj-ea"/>
                <a:ea typeface="+mj-ea"/>
              </a:rPr>
              <a:t>1. </a:t>
            </a:r>
            <a:r>
              <a:rPr lang="ko-KR" altLang="en-US" sz="2800" dirty="0" smtClean="0">
                <a:latin typeface="+mj-ea"/>
                <a:ea typeface="+mj-ea"/>
              </a:rPr>
              <a:t>실시간 온라인 수업 참여</a:t>
            </a:r>
            <a:r>
              <a:rPr lang="en-US" altLang="ko-KR" sz="2800" dirty="0" smtClean="0">
                <a:latin typeface="+mj-ea"/>
                <a:ea typeface="+mj-ea"/>
              </a:rPr>
              <a:t>(</a:t>
            </a:r>
            <a:r>
              <a:rPr lang="ko-KR" altLang="en-US" sz="2800" dirty="0" err="1" smtClean="0">
                <a:latin typeface="+mj-ea"/>
                <a:ea typeface="+mj-ea"/>
              </a:rPr>
              <a:t>모바일</a:t>
            </a:r>
            <a:r>
              <a:rPr lang="en-US" altLang="ko-KR" sz="2800" dirty="0" smtClean="0">
                <a:latin typeface="+mj-ea"/>
                <a:ea typeface="+mj-ea"/>
              </a:rPr>
              <a:t>)</a:t>
            </a:r>
            <a:endParaRPr lang="en-US" sz="2800" dirty="0">
              <a:latin typeface="+mj-ea"/>
              <a:ea typeface="+mj-ea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81318" y="1371601"/>
            <a:ext cx="15429766" cy="629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578379" y="2856619"/>
            <a:ext cx="6737617" cy="574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400" dirty="0" smtClean="0">
                <a:latin typeface="+mj-ea"/>
                <a:ea typeface="+mj-ea"/>
              </a:rPr>
              <a:t>2. ‘</a:t>
            </a:r>
            <a:r>
              <a:rPr lang="ko-KR" altLang="en-US" sz="2400" dirty="0" smtClean="0">
                <a:latin typeface="+mj-ea"/>
                <a:ea typeface="+mj-ea"/>
              </a:rPr>
              <a:t>열기</a:t>
            </a:r>
            <a:r>
              <a:rPr lang="en-US" altLang="ko-KR" sz="2400" dirty="0" smtClean="0">
                <a:latin typeface="+mj-ea"/>
                <a:ea typeface="+mj-ea"/>
              </a:rPr>
              <a:t>’</a:t>
            </a:r>
            <a:r>
              <a:rPr lang="ko-KR" altLang="en-US" sz="2400" dirty="0" smtClean="0">
                <a:latin typeface="+mj-ea"/>
                <a:ea typeface="+mj-ea"/>
              </a:rPr>
              <a:t>를 클릭해준다</a:t>
            </a:r>
            <a:r>
              <a:rPr lang="en-US" altLang="ko-KR" sz="2400" dirty="0" smtClean="0">
                <a:latin typeface="+mj-ea"/>
                <a:ea typeface="+mj-ea"/>
              </a:rPr>
              <a:t>.</a:t>
            </a:r>
            <a:endParaRPr lang="en-US" altLang="ko-KR" sz="1100" dirty="0" smtClean="0">
              <a:latin typeface="+mj-ea"/>
              <a:ea typeface="+mj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953" y="1091644"/>
            <a:ext cx="2686876" cy="5668385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3468495" y="3925836"/>
            <a:ext cx="428592" cy="363135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193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0886"/>
            <a:ext cx="1219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800" dirty="0">
                <a:latin typeface="+mj-ea"/>
                <a:ea typeface="+mj-ea"/>
              </a:rPr>
              <a:t>2</a:t>
            </a:r>
            <a:r>
              <a:rPr lang="en-US" altLang="ko-KR" sz="2800" dirty="0" smtClean="0">
                <a:latin typeface="+mj-ea"/>
                <a:ea typeface="+mj-ea"/>
              </a:rPr>
              <a:t>. </a:t>
            </a:r>
            <a:r>
              <a:rPr lang="ko-KR" altLang="en-US" sz="2800" dirty="0" smtClean="0">
                <a:latin typeface="+mj-ea"/>
                <a:ea typeface="+mj-ea"/>
              </a:rPr>
              <a:t>실시간 온라인 수업 시작</a:t>
            </a:r>
            <a:r>
              <a:rPr lang="en-US" altLang="ko-KR" sz="2800" dirty="0" smtClean="0">
                <a:latin typeface="+mj-ea"/>
                <a:ea typeface="+mj-ea"/>
              </a:rPr>
              <a:t>(</a:t>
            </a:r>
            <a:r>
              <a:rPr lang="ko-KR" altLang="en-US" sz="2800" dirty="0" err="1" smtClean="0">
                <a:latin typeface="+mj-ea"/>
                <a:ea typeface="+mj-ea"/>
              </a:rPr>
              <a:t>모바일</a:t>
            </a:r>
            <a:r>
              <a:rPr lang="en-US" altLang="ko-KR" sz="2800" dirty="0" smtClean="0">
                <a:latin typeface="+mj-ea"/>
                <a:ea typeface="+mj-ea"/>
              </a:rPr>
              <a:t>)</a:t>
            </a:r>
            <a:endParaRPr lang="en-US" sz="2800" dirty="0">
              <a:latin typeface="+mj-ea"/>
              <a:ea typeface="+mj-ea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81318" y="1371601"/>
            <a:ext cx="15429766" cy="629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027392" y="2307489"/>
            <a:ext cx="6737617" cy="14521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AutoNum type="arabicPeriod"/>
            </a:pPr>
            <a:r>
              <a:rPr lang="ko-KR" altLang="en-US" sz="2400" dirty="0" smtClean="0">
                <a:latin typeface="+mj-ea"/>
                <a:ea typeface="+mj-ea"/>
              </a:rPr>
              <a:t>비디오와 오디오를 사용하여 수업 참여</a:t>
            </a:r>
            <a:endParaRPr lang="en-US" altLang="ko-KR" sz="2400" dirty="0">
              <a:latin typeface="+mj-ea"/>
              <a:ea typeface="+mj-ea"/>
            </a:endParaRP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ko-KR" altLang="en-US" sz="2400" dirty="0" smtClean="0">
                <a:latin typeface="+mj-ea"/>
                <a:ea typeface="+mj-ea"/>
              </a:rPr>
              <a:t>비디오와 오디오가 들어가지 않음</a:t>
            </a:r>
            <a:endParaRPr lang="en-US" altLang="ko-KR" sz="1100" dirty="0" smtClean="0">
              <a:latin typeface="+mj-ea"/>
              <a:ea typeface="+mj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375" y="1103849"/>
            <a:ext cx="2896004" cy="5325218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2400806" y="5199464"/>
            <a:ext cx="1409193" cy="406679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직사각형 7"/>
          <p:cNvSpPr/>
          <p:nvPr/>
        </p:nvSpPr>
        <p:spPr>
          <a:xfrm>
            <a:off x="2404008" y="5687912"/>
            <a:ext cx="1409193" cy="406679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타원 5"/>
          <p:cNvSpPr/>
          <p:nvPr/>
        </p:nvSpPr>
        <p:spPr>
          <a:xfrm>
            <a:off x="2139550" y="5054460"/>
            <a:ext cx="326571" cy="32657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139550" y="5595257"/>
            <a:ext cx="326571" cy="32657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54383" y="4007489"/>
            <a:ext cx="6737617" cy="558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b="1" dirty="0" smtClean="0">
                <a:latin typeface="+mj-ea"/>
                <a:ea typeface="+mj-ea"/>
              </a:rPr>
              <a:t>*</a:t>
            </a:r>
            <a:r>
              <a:rPr lang="ko-KR" altLang="en-US" b="1" dirty="0" smtClean="0">
                <a:latin typeface="+mj-ea"/>
                <a:ea typeface="+mj-ea"/>
              </a:rPr>
              <a:t>교수자의 요구에 따라 비디오</a:t>
            </a:r>
            <a:r>
              <a:rPr lang="en-US" altLang="ko-KR" b="1" dirty="0" smtClean="0">
                <a:latin typeface="+mj-ea"/>
                <a:ea typeface="+mj-ea"/>
              </a:rPr>
              <a:t>, </a:t>
            </a:r>
            <a:r>
              <a:rPr lang="ko-KR" altLang="en-US" b="1" dirty="0" smtClean="0">
                <a:latin typeface="+mj-ea"/>
                <a:ea typeface="+mj-ea"/>
              </a:rPr>
              <a:t>오디오 사용여부 결정</a:t>
            </a:r>
            <a:endParaRPr lang="en-US" altLang="ko-KR" b="1" dirty="0" smtClean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561613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0886"/>
            <a:ext cx="1219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800" dirty="0">
                <a:latin typeface="+mj-ea"/>
                <a:ea typeface="+mj-ea"/>
              </a:rPr>
              <a:t>3</a:t>
            </a:r>
            <a:r>
              <a:rPr lang="en-US" altLang="ko-KR" sz="2800" dirty="0" smtClean="0">
                <a:latin typeface="+mj-ea"/>
                <a:ea typeface="+mj-ea"/>
              </a:rPr>
              <a:t>. </a:t>
            </a:r>
            <a:r>
              <a:rPr lang="ko-KR" altLang="en-US" sz="2800" dirty="0" smtClean="0">
                <a:latin typeface="+mj-ea"/>
                <a:ea typeface="+mj-ea"/>
              </a:rPr>
              <a:t>실시간 온라인 수업 진행</a:t>
            </a:r>
            <a:r>
              <a:rPr lang="en-US" altLang="ko-KR" sz="2800" dirty="0" smtClean="0">
                <a:latin typeface="+mj-ea"/>
                <a:ea typeface="+mj-ea"/>
              </a:rPr>
              <a:t>(</a:t>
            </a:r>
            <a:r>
              <a:rPr lang="ko-KR" altLang="en-US" sz="2800" dirty="0" smtClean="0">
                <a:latin typeface="+mj-ea"/>
                <a:ea typeface="+mj-ea"/>
              </a:rPr>
              <a:t>화면구성</a:t>
            </a:r>
            <a:r>
              <a:rPr lang="en-US" altLang="ko-KR" sz="2800" dirty="0" smtClean="0">
                <a:latin typeface="+mj-ea"/>
                <a:ea typeface="+mj-ea"/>
              </a:rPr>
              <a:t>)</a:t>
            </a:r>
            <a:endParaRPr lang="en-US" sz="2800" dirty="0">
              <a:latin typeface="+mj-ea"/>
              <a:ea typeface="+mj-ea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26889" y="1414725"/>
            <a:ext cx="15429766" cy="629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30" name="그룹 29"/>
          <p:cNvGrpSpPr/>
          <p:nvPr/>
        </p:nvGrpSpPr>
        <p:grpSpPr>
          <a:xfrm>
            <a:off x="0" y="1180437"/>
            <a:ext cx="8781598" cy="5296563"/>
            <a:chOff x="10886" y="1180437"/>
            <a:chExt cx="8781598" cy="5296563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86" y="1180437"/>
              <a:ext cx="8781598" cy="5296563"/>
            </a:xfrm>
            <a:prstGeom prst="rect">
              <a:avLst/>
            </a:prstGeom>
          </p:spPr>
        </p:pic>
        <p:sp>
          <p:nvSpPr>
            <p:cNvPr id="8" name="직사각형 7"/>
            <p:cNvSpPr/>
            <p:nvPr/>
          </p:nvSpPr>
          <p:spPr>
            <a:xfrm>
              <a:off x="1201924" y="5599130"/>
              <a:ext cx="964332" cy="64927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타원 5"/>
            <p:cNvSpPr/>
            <p:nvPr/>
          </p:nvSpPr>
          <p:spPr>
            <a:xfrm>
              <a:off x="6662055" y="3877005"/>
              <a:ext cx="326571" cy="326571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  <a:endParaRPr 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" name="타원 9"/>
            <p:cNvSpPr/>
            <p:nvPr/>
          </p:nvSpPr>
          <p:spPr>
            <a:xfrm>
              <a:off x="6662055" y="4291993"/>
              <a:ext cx="326571" cy="326571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endParaRPr 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2715038" y="5730788"/>
              <a:ext cx="430933" cy="408755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3214857" y="5730788"/>
              <a:ext cx="430933" cy="408755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" name="직선 화살표 연결선 16"/>
            <p:cNvCxnSpPr/>
            <p:nvPr/>
          </p:nvCxnSpPr>
          <p:spPr>
            <a:xfrm>
              <a:off x="849085" y="5116287"/>
              <a:ext cx="244869" cy="402771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10886" y="4243968"/>
              <a:ext cx="1234582" cy="83099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ko-KR" altLang="en-US" sz="1200" b="1" dirty="0" smtClean="0">
                  <a:latin typeface="+mj-ea"/>
                  <a:ea typeface="+mj-ea"/>
                </a:rPr>
                <a:t>비디오와 음성</a:t>
              </a:r>
              <a:endParaRPr lang="en-US" altLang="ko-KR" sz="1200" b="1" dirty="0">
                <a:latin typeface="+mj-ea"/>
                <a:ea typeface="+mj-ea"/>
              </a:endParaRPr>
            </a:p>
            <a:p>
              <a:pPr algn="ctr">
                <a:lnSpc>
                  <a:spcPct val="200000"/>
                </a:lnSpc>
              </a:pPr>
              <a:r>
                <a:rPr lang="ko-KR" altLang="en-US" sz="1200" b="1" dirty="0" err="1" smtClean="0">
                  <a:latin typeface="+mj-ea"/>
                  <a:ea typeface="+mj-ea"/>
                </a:rPr>
                <a:t>음소거</a:t>
              </a:r>
              <a:r>
                <a:rPr lang="ko-KR" altLang="en-US" sz="1200" b="1" dirty="0" smtClean="0">
                  <a:latin typeface="+mj-ea"/>
                  <a:ea typeface="+mj-ea"/>
                </a:rPr>
                <a:t> 기능</a:t>
              </a:r>
              <a:endParaRPr lang="en-US" altLang="ko-KR" sz="1200" b="1" dirty="0" smtClean="0">
                <a:latin typeface="+mj-ea"/>
                <a:ea typeface="+mj-ea"/>
              </a:endParaRPr>
            </a:p>
          </p:txBody>
        </p:sp>
        <p:cxnSp>
          <p:nvCxnSpPr>
            <p:cNvPr id="23" name="직선 화살표 연결선 22"/>
            <p:cNvCxnSpPr/>
            <p:nvPr/>
          </p:nvCxnSpPr>
          <p:spPr>
            <a:xfrm flipV="1">
              <a:off x="3645790" y="4651640"/>
              <a:ext cx="2417552" cy="1177122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화살표 연결선 25"/>
            <p:cNvCxnSpPr/>
            <p:nvPr/>
          </p:nvCxnSpPr>
          <p:spPr>
            <a:xfrm flipH="1">
              <a:off x="2941390" y="5127173"/>
              <a:ext cx="10886" cy="482843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2357418" y="4242380"/>
              <a:ext cx="1189715" cy="832585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ko-KR" altLang="en-US" sz="12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수업 참가자</a:t>
              </a:r>
              <a:endPara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algn="ctr">
                <a:lnSpc>
                  <a:spcPct val="200000"/>
                </a:lnSpc>
              </a:pPr>
              <a:r>
                <a:rPr lang="ko-KR" altLang="en-US" sz="12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확인가능</a:t>
              </a:r>
              <a:endParaRPr lang="en-US" altLang="ko-KR" sz="1200" b="1" dirty="0" smtClean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타원 28"/>
            <p:cNvSpPr/>
            <p:nvPr/>
          </p:nvSpPr>
          <p:spPr>
            <a:xfrm>
              <a:off x="6756856" y="5192487"/>
              <a:ext cx="326571" cy="326571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8586468" y="2616176"/>
            <a:ext cx="3800000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AutoNum type="arabicPeriod"/>
            </a:pPr>
            <a:r>
              <a:rPr lang="ko-KR" altLang="en-US" sz="1550" b="1" dirty="0" smtClean="0">
                <a:latin typeface="+mj-ea"/>
                <a:ea typeface="+mj-ea"/>
              </a:rPr>
              <a:t>참여자들에게 박수와 찬성 표현</a:t>
            </a:r>
            <a:endParaRPr lang="en-US" altLang="ko-KR" sz="1550" b="1" dirty="0" smtClean="0">
              <a:latin typeface="+mj-ea"/>
              <a:ea typeface="+mj-ea"/>
            </a:endParaRP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ko-KR" altLang="en-US" sz="1550" b="1" dirty="0" smtClean="0">
                <a:latin typeface="+mj-ea"/>
                <a:ea typeface="+mj-ea"/>
              </a:rPr>
              <a:t>수업에 참여한 사람들과 채팅 기능</a:t>
            </a:r>
            <a:endParaRPr lang="en-US" altLang="ko-KR" sz="1550" b="1" dirty="0" smtClean="0">
              <a:latin typeface="+mj-ea"/>
              <a:ea typeface="+mj-ea"/>
            </a:endParaRP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ko-KR" altLang="en-US" sz="1550" b="1" dirty="0" smtClean="0">
                <a:latin typeface="+mj-ea"/>
                <a:ea typeface="+mj-ea"/>
              </a:rPr>
              <a:t>호스트</a:t>
            </a:r>
            <a:r>
              <a:rPr lang="en-US" altLang="ko-KR" sz="1550" b="1" dirty="0" smtClean="0">
                <a:latin typeface="+mj-ea"/>
                <a:ea typeface="+mj-ea"/>
              </a:rPr>
              <a:t>(</a:t>
            </a:r>
            <a:r>
              <a:rPr lang="ko-KR" altLang="en-US" sz="1550" b="1" dirty="0" smtClean="0">
                <a:latin typeface="+mj-ea"/>
                <a:ea typeface="+mj-ea"/>
              </a:rPr>
              <a:t>교수자</a:t>
            </a:r>
            <a:r>
              <a:rPr lang="en-US" altLang="ko-KR" sz="1550" b="1" dirty="0" smtClean="0">
                <a:latin typeface="+mj-ea"/>
                <a:ea typeface="+mj-ea"/>
              </a:rPr>
              <a:t>)</a:t>
            </a:r>
            <a:r>
              <a:rPr lang="ko-KR" altLang="en-US" sz="1550" b="1" dirty="0" smtClean="0">
                <a:latin typeface="+mj-ea"/>
                <a:ea typeface="+mj-ea"/>
              </a:rPr>
              <a:t>에게 손들기 표현</a:t>
            </a:r>
            <a:endParaRPr lang="en-US" altLang="ko-KR" sz="1550" b="1" dirty="0" smtClean="0">
              <a:latin typeface="+mj-ea"/>
              <a:ea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781598" y="4119082"/>
            <a:ext cx="3800000" cy="454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400" b="1" dirty="0" smtClean="0">
                <a:solidFill>
                  <a:srgbClr val="FF0000"/>
                </a:solidFill>
                <a:latin typeface="+mj-ea"/>
                <a:ea typeface="+mj-ea"/>
              </a:rPr>
              <a:t>*</a:t>
            </a:r>
            <a:r>
              <a:rPr lang="ko-KR" altLang="en-US" sz="1400" b="1" dirty="0" smtClean="0">
                <a:solidFill>
                  <a:srgbClr val="FF0000"/>
                </a:solidFill>
                <a:latin typeface="+mj-ea"/>
                <a:ea typeface="+mj-ea"/>
              </a:rPr>
              <a:t>교수자가 손들기 확인 후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+mj-ea"/>
                <a:ea typeface="+mj-ea"/>
              </a:rPr>
              <a:t>손내리기</a:t>
            </a:r>
            <a:r>
              <a:rPr lang="ko-KR" altLang="en-US" sz="1400" b="1" dirty="0" smtClean="0">
                <a:solidFill>
                  <a:srgbClr val="FF0000"/>
                </a:solidFill>
                <a:latin typeface="+mj-ea"/>
                <a:ea typeface="+mj-ea"/>
              </a:rPr>
              <a:t> 가능</a:t>
            </a:r>
            <a:endParaRPr lang="en-US" altLang="ko-KR" sz="1400" b="1" dirty="0" smtClean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82882" y="2018569"/>
            <a:ext cx="1465718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ko-KR" altLang="en-US" b="1" dirty="0" err="1" smtClean="0">
                <a:solidFill>
                  <a:schemeClr val="bg1"/>
                </a:solidFill>
                <a:latin typeface="+mj-ea"/>
                <a:ea typeface="+mj-ea"/>
              </a:rPr>
              <a:t>더보기</a:t>
            </a:r>
            <a:r>
              <a:rPr lang="ko-KR" altLang="en-US" b="1" dirty="0" smtClean="0">
                <a:solidFill>
                  <a:schemeClr val="bg1"/>
                </a:solidFill>
                <a:latin typeface="+mj-ea"/>
                <a:ea typeface="+mj-ea"/>
              </a:rPr>
              <a:t> 기능</a:t>
            </a:r>
            <a:endParaRPr lang="en-US" altLang="ko-KR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5914965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178</Words>
  <Application>Microsoft Office PowerPoint</Application>
  <PresentationFormat>와이드스크린</PresentationFormat>
  <Paragraphs>34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1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9</cp:revision>
  <dcterms:created xsi:type="dcterms:W3CDTF">2020-05-25T07:16:59Z</dcterms:created>
  <dcterms:modified xsi:type="dcterms:W3CDTF">2020-05-27T01:25:02Z</dcterms:modified>
</cp:coreProperties>
</file>